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58" r:id="rId4"/>
    <p:sldId id="259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736" autoAdjust="0"/>
  </p:normalViewPr>
  <p:slideViewPr>
    <p:cSldViewPr snapToGrid="0">
      <p:cViewPr varScale="1">
        <p:scale>
          <a:sx n="154" d="100"/>
          <a:sy n="154" d="100"/>
        </p:scale>
        <p:origin x="4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749C92-02D7-492E-8136-0CC93E73A36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087E407-0046-4C04-B69D-5FFC5CCB14B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E1D46F-CF2D-46E2-AA3B-D486C2B4619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4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DDE18A-D131-4E4C-A6C2-E1C2FDFE4C1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4289CD-BCC2-4F08-8C4E-2B955CEE10C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029563-B8FD-47BA-9C50-EE72AE644F4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9931C9-83B8-4E3D-B7E0-BA422E9AD62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098260-55A8-442F-85C4-43CA72815A4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379A3D-B50D-4F15-80E4-89E7B3074BD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E4A33D-6214-4E77-A645-BA347602424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22A490-EE4B-46F1-90F2-F5BC493EB93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97A596-0CC2-4873-BF7C-2EFF4585D8A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61164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7010280" y="1044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9BE67E1-137F-4EE4-98EE-36095F587D7D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23" y="1525491"/>
            <a:ext cx="78952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/>
              <a:t>О внедрении национального мессенджера МАХ</a:t>
            </a:r>
            <a:r>
              <a:rPr lang="en-US" sz="2500" b="1" dirty="0" smtClean="0"/>
              <a:t> </a:t>
            </a:r>
            <a:endParaRPr lang="ru-RU" sz="25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326" r="10457" b="1797"/>
          <a:stretch/>
        </p:blipFill>
        <p:spPr>
          <a:xfrm>
            <a:off x="8700462" y="0"/>
            <a:ext cx="367337" cy="6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3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D480A3-A3A4-43ED-B0F3-36D78889A4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780BF5-4CFA-4D7E-98B8-F17ABC015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151" y="431800"/>
            <a:ext cx="2682497" cy="379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7D5D2-6AEE-42A4-A2B4-486C6B8AEE06}"/>
              </a:ext>
            </a:extLst>
          </p:cNvPr>
          <p:cNvSpPr txBox="1"/>
          <p:nvPr/>
        </p:nvSpPr>
        <p:spPr>
          <a:xfrm>
            <a:off x="1003300" y="2664795"/>
            <a:ext cx="4572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5</a:t>
            </a:r>
            <a:r>
              <a:rPr lang="ru-RU" dirty="0"/>
              <a:t>. 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Администратору школы в разделе </a:t>
            </a:r>
            <a:r>
              <a:rPr lang="ru-RU" b="1" i="0" dirty="0">
                <a:solidFill>
                  <a:srgbClr val="101025"/>
                </a:solidFill>
                <a:effectLst/>
                <a:latin typeface="Inter"/>
              </a:rPr>
              <a:t>«Заявки на вступление»</a:t>
            </a:r>
            <a:r>
              <a:rPr lang="ru-RU" dirty="0">
                <a:solidFill>
                  <a:srgbClr val="101025"/>
                </a:solidFill>
                <a:latin typeface="Inter"/>
              </a:rPr>
              <a:t> принять заявку от пользователя и при необходимости отредактировать роль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5300" y="1173647"/>
            <a:ext cx="2776348" cy="507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1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202" y="147485"/>
            <a:ext cx="480573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Как пригласить участников в организацию по ссылке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7202" y="646352"/>
            <a:ext cx="3592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Через </a:t>
            </a:r>
            <a:r>
              <a:rPr lang="ru-RU" sz="1200" dirty="0" err="1"/>
              <a:t>виджет</a:t>
            </a:r>
            <a:r>
              <a:rPr lang="ru-RU" sz="1200" dirty="0"/>
              <a:t> </a:t>
            </a:r>
            <a:r>
              <a:rPr lang="ru-RU" sz="1200" dirty="0" err="1"/>
              <a:t>Сферум</a:t>
            </a:r>
            <a:r>
              <a:rPr lang="ru-RU" sz="1200" dirty="0"/>
              <a:t>: перейдите в </a:t>
            </a:r>
            <a:r>
              <a:rPr lang="ru-RU" sz="1200" dirty="0" err="1"/>
              <a:t>виджет</a:t>
            </a:r>
            <a:r>
              <a:rPr lang="ru-RU" sz="1200" dirty="0"/>
              <a:t> → «Мои организации и роли</a:t>
            </a:r>
            <a:r>
              <a:rPr lang="ru-RU" sz="1200" dirty="0" smtClean="0"/>
              <a:t>».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dirty="0"/>
              <a:t>Выберите организацию из списка, чтобы перейти в её личный </a:t>
            </a:r>
            <a:r>
              <a:rPr lang="ru-RU" sz="1200" dirty="0" smtClean="0"/>
              <a:t>кабинет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ru-RU" sz="1200" dirty="0"/>
              <a:t>Нажмите «Пригласить в </a:t>
            </a:r>
            <a:r>
              <a:rPr lang="ru-RU" sz="1200" dirty="0" err="1"/>
              <a:t>организацию».Укажите</a:t>
            </a:r>
            <a:r>
              <a:rPr lang="ru-RU" sz="1200" dirty="0"/>
              <a:t> срок действия и количество использований ссылки-приглашения, а также одну или несколько ролей для будущего участника организации. 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dirty="0" smtClean="0"/>
              <a:t>Нажмите </a:t>
            </a:r>
            <a:r>
              <a:rPr lang="ru-RU" sz="1200" dirty="0"/>
              <a:t>«</a:t>
            </a:r>
            <a:r>
              <a:rPr lang="ru-RU" sz="1200" dirty="0" err="1"/>
              <a:t>Продолжить».Укажите</a:t>
            </a:r>
            <a:r>
              <a:rPr lang="ru-RU" sz="1200" dirty="0"/>
              <a:t> класс или группу и другие данные. Затем нажмите «Создать ссылку-приглашение</a:t>
            </a:r>
            <a:r>
              <a:rPr lang="ru-RU" sz="1200" dirty="0" smtClean="0"/>
              <a:t>».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dirty="0" smtClean="0"/>
              <a:t>Скопируйте </a:t>
            </a:r>
            <a:r>
              <a:rPr lang="ru-RU" sz="1200" dirty="0"/>
              <a:t>ссылку и отправьте её удобным и безопасным способом.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3" y="447567"/>
            <a:ext cx="1080395" cy="2172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06" y="394126"/>
            <a:ext cx="2175867" cy="2216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603" y="2920578"/>
            <a:ext cx="4243917" cy="2163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43432" y="1769737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20293" y="1794004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1359" y="371009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69269" y="370744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10400" y="3748533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77200" y="378263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32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D480A3-A3A4-43ED-B0F3-36D78889A4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780BF5-4CFA-4D7E-98B8-F17ABC015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151" y="431800"/>
            <a:ext cx="2682497" cy="379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7D5D2-6AEE-42A4-A2B4-486C6B8AEE06}"/>
              </a:ext>
            </a:extLst>
          </p:cNvPr>
          <p:cNvSpPr txBox="1"/>
          <p:nvPr/>
        </p:nvSpPr>
        <p:spPr>
          <a:xfrm>
            <a:off x="1003300" y="2664795"/>
            <a:ext cx="4572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01025"/>
                </a:solidFill>
                <a:effectLst/>
                <a:latin typeface="Inter"/>
              </a:rPr>
              <a:t>Администратору 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школы в разделе </a:t>
            </a:r>
            <a:r>
              <a:rPr lang="ru-RU" b="1" i="0" dirty="0">
                <a:solidFill>
                  <a:srgbClr val="101025"/>
                </a:solidFill>
                <a:effectLst/>
                <a:latin typeface="Inter"/>
              </a:rPr>
              <a:t>«Заявки на вступление»</a:t>
            </a:r>
            <a:r>
              <a:rPr lang="ru-RU" dirty="0">
                <a:solidFill>
                  <a:srgbClr val="101025"/>
                </a:solidFill>
                <a:latin typeface="Inter"/>
              </a:rPr>
              <a:t> принять заявку от пользователя и при необходимости отредактировать роль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5300" y="1173647"/>
            <a:ext cx="2776348" cy="507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9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317" y="134366"/>
            <a:ext cx="51040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Как </a:t>
            </a:r>
            <a:r>
              <a:rPr lang="ru-RU" b="1" dirty="0" smtClean="0"/>
              <a:t>администратору работать </a:t>
            </a:r>
            <a:r>
              <a:rPr lang="ru-RU" b="1" dirty="0"/>
              <a:t>с заявками в организацию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6317" y="632238"/>
            <a:ext cx="6531212" cy="1131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Через </a:t>
            </a:r>
            <a:r>
              <a:rPr lang="ru-RU" dirty="0" err="1"/>
              <a:t>виджет</a:t>
            </a:r>
            <a:r>
              <a:rPr lang="ru-RU" dirty="0"/>
              <a:t>: перейдите в пространство </a:t>
            </a:r>
            <a:r>
              <a:rPr lang="ru-RU" dirty="0" err="1"/>
              <a:t>Сферум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Перейдите </a:t>
            </a:r>
            <a:r>
              <a:rPr lang="ru-RU" dirty="0"/>
              <a:t>в раздел «Мои организации и роли» и выберите </a:t>
            </a:r>
            <a:r>
              <a:rPr lang="ru-RU" dirty="0" smtClean="0"/>
              <a:t>свою организацию</a:t>
            </a:r>
          </a:p>
          <a:p>
            <a:endParaRPr lang="ru-RU" dirty="0"/>
          </a:p>
          <a:p>
            <a:r>
              <a:rPr lang="ru-RU" dirty="0"/>
              <a:t>Нажмите на заявку, чтобы её принять, отклонить или отредактировать..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54" y="1873245"/>
            <a:ext cx="1080395" cy="21729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3213" y="319541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175" y="1873245"/>
            <a:ext cx="3333658" cy="2209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813" y="1873245"/>
            <a:ext cx="2226664" cy="22099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40663" y="323986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1102" y="323986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41541" y="324815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41980" y="325009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68614" y="3195414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ru-RU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0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1218171-160F-48F0-96E3-86CE98DC39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5F43C-F790-4560-9B6B-FBCB77026320}"/>
              </a:ext>
            </a:extLst>
          </p:cNvPr>
          <p:cNvSpPr txBox="1"/>
          <p:nvPr/>
        </p:nvSpPr>
        <p:spPr>
          <a:xfrm>
            <a:off x="806450" y="3416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u="none" strike="noStrike" baseline="0" dirty="0">
                <a:latin typeface="28"/>
              </a:rPr>
              <a:t>Как назначить администратора?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2D2D5-B4A1-42DC-86B9-22B13A4E015E}"/>
              </a:ext>
            </a:extLst>
          </p:cNvPr>
          <p:cNvSpPr txBox="1"/>
          <p:nvPr/>
        </p:nvSpPr>
        <p:spPr>
          <a:xfrm>
            <a:off x="609600" y="1381322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1</a:t>
            </a:r>
            <a:r>
              <a:rPr lang="ru-RU" dirty="0"/>
              <a:t>. Перейти в МАХ на вкладку </a:t>
            </a:r>
          </a:p>
          <a:p>
            <a:r>
              <a:rPr lang="ru-RU" dirty="0"/>
              <a:t>«</a:t>
            </a:r>
            <a:r>
              <a:rPr lang="ru-RU" dirty="0" err="1"/>
              <a:t>Сферум</a:t>
            </a:r>
            <a:r>
              <a:rPr lang="ru-RU" dirty="0"/>
              <a:t>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89348D-1A09-4AA8-B90F-3C2C3B5603E0}"/>
              </a:ext>
            </a:extLst>
          </p:cNvPr>
          <p:cNvSpPr txBox="1"/>
          <p:nvPr/>
        </p:nvSpPr>
        <p:spPr>
          <a:xfrm>
            <a:off x="609600" y="1991219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2</a:t>
            </a:r>
            <a:r>
              <a:rPr lang="ru-RU" dirty="0"/>
              <a:t>. Перейти в раздел «</a:t>
            </a:r>
            <a:r>
              <a:rPr lang="ru-RU" b="1" dirty="0"/>
              <a:t>Мои организации и роли</a:t>
            </a:r>
            <a:r>
              <a:rPr lang="ru-RU" dirty="0"/>
              <a:t>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370B5-2DD9-4273-AD8C-ACF6BC8C3348}"/>
              </a:ext>
            </a:extLst>
          </p:cNvPr>
          <p:cNvSpPr txBox="1"/>
          <p:nvPr/>
        </p:nvSpPr>
        <p:spPr>
          <a:xfrm>
            <a:off x="609600" y="2421709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3</a:t>
            </a:r>
            <a:r>
              <a:rPr lang="ru-RU" dirty="0"/>
              <a:t>. Открыть свою организацию.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802FA-96F2-4B51-9288-B2B2A088A88F}"/>
              </a:ext>
            </a:extLst>
          </p:cNvPr>
          <p:cNvSpPr txBox="1"/>
          <p:nvPr/>
        </p:nvSpPr>
        <p:spPr>
          <a:xfrm>
            <a:off x="609600" y="2823857"/>
            <a:ext cx="52705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4</a:t>
            </a:r>
            <a:r>
              <a:rPr lang="ru-RU" dirty="0"/>
              <a:t>. Внести коррективы в разделе «</a:t>
            </a:r>
            <a:r>
              <a:rPr lang="ru-RU" b="1" dirty="0"/>
              <a:t>Администраторы</a:t>
            </a:r>
            <a:r>
              <a:rPr lang="ru-RU" dirty="0"/>
              <a:t>».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1C1EC6-A58E-4C44-85C2-7ADA9A141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555" y="2141260"/>
            <a:ext cx="1583011" cy="28718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53B9E4-2FAF-4FD4-BA27-5BE773CFE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73" y="102066"/>
            <a:ext cx="1557948" cy="2871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BB2282-49B1-4DFC-B6C5-8283A35163C5}"/>
              </a:ext>
            </a:extLst>
          </p:cNvPr>
          <p:cNvSpPr txBox="1"/>
          <p:nvPr/>
        </p:nvSpPr>
        <p:spPr>
          <a:xfrm>
            <a:off x="666750" y="4527752"/>
            <a:ext cx="52705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100" b="1" i="0" u="none" strike="noStrike" baseline="0" dirty="0">
                <a:latin typeface="28"/>
              </a:rPr>
              <a:t>* Функция доступна руководителю учреждения и действующим администраторам</a:t>
            </a:r>
            <a:endParaRPr lang="ru-RU" sz="11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56739" y="87724"/>
            <a:ext cx="832551" cy="6398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1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7519550-B889-48DA-BB57-C5B3B7FC33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34C9A-775E-40F2-AE58-981DA98E84D0}"/>
              </a:ext>
            </a:extLst>
          </p:cNvPr>
          <p:cNvSpPr txBox="1"/>
          <p:nvPr/>
        </p:nvSpPr>
        <p:spPr>
          <a:xfrm>
            <a:off x="723900" y="147485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Как создать классы или группы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C89BD9-1966-4744-8B9A-A1084A259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872" y="80676"/>
            <a:ext cx="1240414" cy="25435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ED7FCA-2390-44D7-B850-85DF93AF0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258" y="147485"/>
            <a:ext cx="1237971" cy="26331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E67821-4A08-456A-AC91-7617F333D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889" y="2781058"/>
            <a:ext cx="3451225" cy="23518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B5D6F-411E-42B6-A56F-98FFF5C034D1}"/>
              </a:ext>
            </a:extLst>
          </p:cNvPr>
          <p:cNvSpPr txBox="1"/>
          <p:nvPr/>
        </p:nvSpPr>
        <p:spPr>
          <a:xfrm>
            <a:off x="574086" y="697735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Через виджет </a:t>
            </a:r>
            <a:r>
              <a:rPr lang="ru-RU" dirty="0" err="1"/>
              <a:t>Сферум</a:t>
            </a:r>
            <a:r>
              <a:rPr lang="ru-RU" dirty="0"/>
              <a:t>: перейдите в виджет → «Мои организации и роли».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33356-D587-42C6-A463-954AE2FCD71F}"/>
              </a:ext>
            </a:extLst>
          </p:cNvPr>
          <p:cNvSpPr txBox="1"/>
          <p:nvPr/>
        </p:nvSpPr>
        <p:spPr>
          <a:xfrm>
            <a:off x="574086" y="1210141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Выберите организацию из списка, чтобы перейти в её личный кабинет.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487E1E-7090-4C6A-A0FC-6C6942318D80}"/>
              </a:ext>
            </a:extLst>
          </p:cNvPr>
          <p:cNvSpPr txBox="1"/>
          <p:nvPr/>
        </p:nvSpPr>
        <p:spPr>
          <a:xfrm>
            <a:off x="574086" y="1850959"/>
            <a:ext cx="45720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разделе «Классы» выберите «Показать все классы».</a:t>
            </a:r>
            <a:endParaRPr lang="en-US" dirty="0"/>
          </a:p>
          <a:p>
            <a:endParaRPr lang="en-US" dirty="0"/>
          </a:p>
          <a:p>
            <a:r>
              <a:rPr lang="ru-RU" dirty="0"/>
              <a:t>Нажмите «Создать класс» и заполните информацию.</a:t>
            </a:r>
            <a:endParaRPr lang="en-US" dirty="0"/>
          </a:p>
          <a:p>
            <a:endParaRPr lang="en-US" dirty="0"/>
          </a:p>
          <a:p>
            <a:r>
              <a:rPr lang="ru-RU" dirty="0"/>
              <a:t>Для изменения информации о классе выберите его в общем списке и нажмите «Редактировать». </a:t>
            </a:r>
            <a:endParaRPr lang="en-US" dirty="0"/>
          </a:p>
          <a:p>
            <a:endParaRPr lang="en-US" dirty="0"/>
          </a:p>
          <a:p>
            <a:r>
              <a:rPr lang="ru-RU" dirty="0"/>
              <a:t>В разделе «Действия с классом» можно удалить класс, выпустить и перевести на новый учебный год.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93E813-D72F-4F07-ACAE-9C6B7645D431}"/>
              </a:ext>
            </a:extLst>
          </p:cNvPr>
          <p:cNvSpPr/>
          <p:nvPr/>
        </p:nvSpPr>
        <p:spPr>
          <a:xfrm>
            <a:off x="6441013" y="15316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E50A453-8E45-4D3F-B592-0413C5F77B09}"/>
              </a:ext>
            </a:extLst>
          </p:cNvPr>
          <p:cNvSpPr/>
          <p:nvPr/>
        </p:nvSpPr>
        <p:spPr>
          <a:xfrm>
            <a:off x="8432114" y="186159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506076-156F-444F-A40A-4A2C4BD1A0A6}"/>
              </a:ext>
            </a:extLst>
          </p:cNvPr>
          <p:cNvSpPr/>
          <p:nvPr/>
        </p:nvSpPr>
        <p:spPr>
          <a:xfrm>
            <a:off x="4480080" y="420960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78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EB080F6-6323-4761-96A0-8607120056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77256-1DE7-4C23-8812-AB7E2445C1EF}"/>
              </a:ext>
            </a:extLst>
          </p:cNvPr>
          <p:cNvSpPr txBox="1"/>
          <p:nvPr/>
        </p:nvSpPr>
        <p:spPr>
          <a:xfrm>
            <a:off x="806450" y="34164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u="none" strike="noStrike" baseline="0" dirty="0">
                <a:latin typeface="28"/>
              </a:rPr>
              <a:t>Как обратиться в поддержку</a:t>
            </a:r>
          </a:p>
          <a:p>
            <a:pPr algn="l"/>
            <a:r>
              <a:rPr lang="ru-RU" sz="1400" b="1" i="0" u="none" strike="noStrike" baseline="0" dirty="0" err="1">
                <a:latin typeface="28"/>
              </a:rPr>
              <a:t>Сферума</a:t>
            </a:r>
            <a:r>
              <a:rPr lang="ru-RU" sz="1400" b="1" i="0" u="none" strike="noStrike" baseline="0" dirty="0">
                <a:latin typeface="28"/>
              </a:rPr>
              <a:t> в МАХ?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887A9-0D97-44FC-9610-0482E7BB4640}"/>
              </a:ext>
            </a:extLst>
          </p:cNvPr>
          <p:cNvSpPr txBox="1"/>
          <p:nvPr/>
        </p:nvSpPr>
        <p:spPr>
          <a:xfrm>
            <a:off x="863600" y="120283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u="none" strike="noStrike" baseline="0" dirty="0">
                <a:latin typeface="27"/>
              </a:rPr>
              <a:t>Готовые ответы в разделе </a:t>
            </a:r>
          </a:p>
          <a:p>
            <a:pPr algn="l"/>
            <a:r>
              <a:rPr lang="ru-RU" sz="1400" b="0" i="0" u="none" strike="noStrike" baseline="0" dirty="0">
                <a:latin typeface="27"/>
              </a:rPr>
              <a:t>«Вопросы и помощь»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4F34B-EA0B-441D-B88B-2A35588B871B}"/>
              </a:ext>
            </a:extLst>
          </p:cNvPr>
          <p:cNvSpPr txBox="1"/>
          <p:nvPr/>
        </p:nvSpPr>
        <p:spPr>
          <a:xfrm>
            <a:off x="863600" y="1861319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u="none" strike="noStrike" baseline="0" dirty="0">
                <a:latin typeface="27"/>
              </a:rPr>
              <a:t>Задать свой вопрос можно</a:t>
            </a:r>
          </a:p>
          <a:p>
            <a:pPr algn="l"/>
            <a:r>
              <a:rPr lang="ru-RU" sz="1400" b="0" i="0" u="none" strike="noStrike" baseline="0" dirty="0">
                <a:latin typeface="27"/>
              </a:rPr>
              <a:t>по одноимённой кнопке или </a:t>
            </a:r>
          </a:p>
          <a:p>
            <a:pPr algn="l"/>
            <a:r>
              <a:rPr lang="ru-RU" sz="1400" b="0" i="0" u="none" strike="noStrike" baseline="0" dirty="0">
                <a:latin typeface="27"/>
              </a:rPr>
              <a:t>через чат-бот Помощник </a:t>
            </a:r>
            <a:r>
              <a:rPr lang="ru-RU" sz="1400" b="0" i="0" u="none" strike="noStrike" baseline="0" dirty="0" err="1">
                <a:latin typeface="27"/>
              </a:rPr>
              <a:t>Сферума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590125-CE5C-41A9-A6AF-0F28AB1A5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585" y="3962400"/>
            <a:ext cx="966910" cy="10095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E7FE59-651F-4EED-82CD-DCC3F78C1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62" y="211808"/>
            <a:ext cx="1638818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5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40851E-5297-4293-AB55-D13B1FA7AE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99BD59-59DD-44F0-973B-8AB3342E8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284407"/>
            <a:ext cx="8142287" cy="45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2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77" r="1444"/>
          <a:stretch/>
        </p:blipFill>
        <p:spPr>
          <a:xfrm>
            <a:off x="597795" y="778838"/>
            <a:ext cx="8421215" cy="3451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326" r="10457" b="1797"/>
          <a:stretch/>
        </p:blipFill>
        <p:spPr>
          <a:xfrm>
            <a:off x="8700462" y="0"/>
            <a:ext cx="367337" cy="6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1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43" y="48632"/>
            <a:ext cx="5660632" cy="5097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326" r="10457" b="1797"/>
          <a:stretch/>
        </p:blipFill>
        <p:spPr>
          <a:xfrm>
            <a:off x="8700462" y="0"/>
            <a:ext cx="367337" cy="6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10" y="3182995"/>
            <a:ext cx="8509683" cy="597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326" r="10457" b="1797"/>
          <a:stretch/>
        </p:blipFill>
        <p:spPr>
          <a:xfrm>
            <a:off x="8700462" y="0"/>
            <a:ext cx="367337" cy="6275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10" y="579987"/>
            <a:ext cx="8072352" cy="22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6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326" r="10457" b="1797"/>
          <a:stretch/>
        </p:blipFill>
        <p:spPr>
          <a:xfrm>
            <a:off x="8700462" y="0"/>
            <a:ext cx="367337" cy="6275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65" y="402977"/>
            <a:ext cx="8050197" cy="40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FD977A-10ED-5132-9DDB-5B940D852AEA}"/>
              </a:ext>
            </a:extLst>
          </p:cNvPr>
          <p:cNvSpPr txBox="1"/>
          <p:nvPr/>
        </p:nvSpPr>
        <p:spPr>
          <a:xfrm>
            <a:off x="952208" y="734556"/>
            <a:ext cx="7997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 dirty="0">
                <a:solidFill>
                  <a:srgbClr val="101025"/>
                </a:solidFill>
                <a:effectLst/>
                <a:latin typeface="Inter"/>
              </a:rPr>
              <a:t>Алгоритм работы ВСЕХ пользователей в учебном профиле </a:t>
            </a:r>
            <a:r>
              <a:rPr lang="ru-RU" sz="4400" b="1" i="0" dirty="0" err="1">
                <a:solidFill>
                  <a:srgbClr val="101025"/>
                </a:solidFill>
                <a:effectLst/>
                <a:latin typeface="Inter"/>
              </a:rPr>
              <a:t>Сферум</a:t>
            </a:r>
            <a:r>
              <a:rPr lang="ru-RU" sz="4400" b="1" i="0" dirty="0">
                <a:solidFill>
                  <a:srgbClr val="101025"/>
                </a:solidFill>
                <a:effectLst/>
                <a:latin typeface="Inter"/>
              </a:rPr>
              <a:t> в MAX</a:t>
            </a:r>
          </a:p>
        </p:txBody>
      </p:sp>
    </p:spTree>
    <p:extLst>
      <p:ext uri="{BB962C8B-B14F-4D97-AF65-F5344CB8AC3E}">
        <p14:creationId xmlns:p14="http://schemas.microsoft.com/office/powerpoint/2010/main" val="199976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9FCB25-3225-49B2-8A66-727B5709DD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72FE5-AACD-4C06-9DAF-3EA40573B7AD}"/>
              </a:ext>
            </a:extLst>
          </p:cNvPr>
          <p:cNvSpPr txBox="1"/>
          <p:nvPr/>
        </p:nvSpPr>
        <p:spPr>
          <a:xfrm>
            <a:off x="2063750" y="147485"/>
            <a:ext cx="558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Как привязать учетную запись к учебному профилю </a:t>
            </a:r>
            <a:r>
              <a:rPr lang="ru-RU" sz="2000" b="1" dirty="0" err="1"/>
              <a:t>Сферум</a:t>
            </a:r>
            <a:r>
              <a:rPr lang="ru-RU" sz="2000" b="1" dirty="0"/>
              <a:t> в MAX </a:t>
            </a:r>
          </a:p>
          <a:p>
            <a:pPr algn="ctr"/>
            <a:r>
              <a:rPr lang="ru-RU" sz="2000" b="1" dirty="0"/>
              <a:t>(</a:t>
            </a:r>
            <a:r>
              <a:rPr lang="ru-RU" sz="2000" b="1" dirty="0" err="1"/>
              <a:t>доп.образование</a:t>
            </a:r>
            <a:r>
              <a:rPr lang="ru-RU" sz="2000" b="1" dirty="0"/>
              <a:t> и детские сады)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30717-D70B-4C52-96DA-B41D9D6BCC4A}"/>
              </a:ext>
            </a:extLst>
          </p:cNvPr>
          <p:cNvSpPr txBox="1"/>
          <p:nvPr/>
        </p:nvSpPr>
        <p:spPr>
          <a:xfrm>
            <a:off x="721415" y="1815711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Обратите внимание! Для работы необходимо скачать и авторизоваться в МАХ. </a:t>
            </a:r>
          </a:p>
          <a:p>
            <a:endParaRPr lang="ru-RU" dirty="0"/>
          </a:p>
          <a:p>
            <a:r>
              <a:rPr lang="ru-RU" dirty="0"/>
              <a:t>Если у вас уже есть учебный профиль </a:t>
            </a:r>
            <a:r>
              <a:rPr lang="ru-RU" dirty="0" err="1"/>
              <a:t>Сферум</a:t>
            </a:r>
            <a:r>
              <a:rPr lang="ru-RU" dirty="0"/>
              <a:t>, войдите в MAX с тем же номером телефона. </a:t>
            </a:r>
          </a:p>
          <a:p>
            <a:endParaRPr lang="ru-RU" dirty="0"/>
          </a:p>
          <a:p>
            <a:r>
              <a:rPr lang="ru-RU" dirty="0"/>
              <a:t>При первой авторизации в МАХ укажите ваши настоящие ФИО.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10DD25-A0B5-49D0-BBFD-9F41056DE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74" y="1320005"/>
            <a:ext cx="2893460" cy="34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0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8A7EFEF-DA38-4E62-9AE6-320099520F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97708-ED1D-441B-AC19-67DD9847C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147485"/>
            <a:ext cx="4679950" cy="18870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6F59B7-E488-4F47-89BE-F987AB04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023" y="2189315"/>
            <a:ext cx="1608264" cy="2806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EA9A11-A298-4B71-BA74-B6284065E09B}"/>
              </a:ext>
            </a:extLst>
          </p:cNvPr>
          <p:cNvSpPr txBox="1"/>
          <p:nvPr/>
        </p:nvSpPr>
        <p:spPr>
          <a:xfrm>
            <a:off x="692150" y="623040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1</a:t>
            </a:r>
            <a:r>
              <a:rPr lang="ru-RU" dirty="0"/>
              <a:t>. Перейти в МАХ на вкладку </a:t>
            </a:r>
          </a:p>
          <a:p>
            <a:r>
              <a:rPr lang="ru-RU" dirty="0"/>
              <a:t>«</a:t>
            </a:r>
            <a:r>
              <a:rPr lang="ru-RU" dirty="0" err="1"/>
              <a:t>Сферум</a:t>
            </a:r>
            <a:r>
              <a:rPr lang="ru-RU" dirty="0"/>
              <a:t>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2CC75F-44CB-4A0C-8E52-1D717B0E8AF8}"/>
              </a:ext>
            </a:extLst>
          </p:cNvPr>
          <p:cNvSpPr txBox="1"/>
          <p:nvPr/>
        </p:nvSpPr>
        <p:spPr>
          <a:xfrm>
            <a:off x="774700" y="3175740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2</a:t>
            </a:r>
            <a:r>
              <a:rPr lang="ru-RU" dirty="0"/>
              <a:t>. 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В открывшемся окне нажмите на кнопку </a:t>
            </a:r>
            <a:r>
              <a:rPr lang="ru-RU" b="1" i="0" dirty="0">
                <a:solidFill>
                  <a:srgbClr val="101025"/>
                </a:solidFill>
                <a:effectLst/>
                <a:latin typeface="Inter"/>
              </a:rPr>
              <a:t>«Создать заявку в организацию»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5749" y="623040"/>
            <a:ext cx="633567" cy="507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14734" y="954332"/>
            <a:ext cx="1320595" cy="10802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34498" y="4000420"/>
            <a:ext cx="1906844" cy="507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8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B569BF-EBDF-4E9C-9E55-4A9E6A5383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6DE365-0125-4EFD-A1A3-E8A8F341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615" y="93509"/>
            <a:ext cx="1822622" cy="320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CF2541-E06E-4BE6-AB13-626780AD4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471" y="2031999"/>
            <a:ext cx="1631441" cy="2924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0E54B6-1041-4D95-BD06-792144CD8378}"/>
              </a:ext>
            </a:extLst>
          </p:cNvPr>
          <p:cNvSpPr txBox="1"/>
          <p:nvPr/>
        </p:nvSpPr>
        <p:spPr>
          <a:xfrm>
            <a:off x="508000" y="896090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3</a:t>
            </a:r>
            <a:r>
              <a:rPr lang="ru-RU" dirty="0"/>
              <a:t>. 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В строке поиска </a:t>
            </a:r>
            <a:r>
              <a:rPr lang="ru-RU" i="0" dirty="0">
                <a:solidFill>
                  <a:srgbClr val="101025"/>
                </a:solidFill>
                <a:effectLst/>
                <a:latin typeface="Inter"/>
              </a:rPr>
              <a:t>написать название организации и выбрать ее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AAD55-32C3-4419-AE6E-FE77E0C456B2}"/>
              </a:ext>
            </a:extLst>
          </p:cNvPr>
          <p:cNvSpPr txBox="1"/>
          <p:nvPr/>
        </p:nvSpPr>
        <p:spPr>
          <a:xfrm>
            <a:off x="768350" y="3363295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Шаг 4</a:t>
            </a:r>
            <a:r>
              <a:rPr lang="ru-RU" dirty="0"/>
              <a:t>. 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В открывшемся окне нажмите на кнопку </a:t>
            </a:r>
            <a:r>
              <a:rPr lang="ru-RU" b="1" i="0" dirty="0">
                <a:solidFill>
                  <a:srgbClr val="101025"/>
                </a:solidFill>
                <a:effectLst/>
                <a:latin typeface="Inter"/>
              </a:rPr>
              <a:t>«Выбрать свою роль в организации»</a:t>
            </a:r>
            <a:r>
              <a:rPr lang="ru-RU" dirty="0">
                <a:solidFill>
                  <a:srgbClr val="101025"/>
                </a:solidFill>
                <a:latin typeface="Inter"/>
              </a:rPr>
              <a:t> и</a:t>
            </a:r>
            <a:r>
              <a:rPr lang="ru-RU" b="0" i="0" dirty="0">
                <a:solidFill>
                  <a:srgbClr val="101025"/>
                </a:solidFill>
                <a:effectLst/>
                <a:latin typeface="Inter"/>
              </a:rPr>
              <a:t> отправить заявку.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71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15735</TotalTime>
  <Words>391</Words>
  <Application>Microsoft Office PowerPoint</Application>
  <PresentationFormat>Экран (16:9)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27</vt:lpstr>
      <vt:lpstr>28</vt:lpstr>
      <vt:lpstr>Arial</vt:lpstr>
      <vt:lpstr>DejaVu Sans</vt:lpstr>
      <vt:lpstr>Inter</vt:lpstr>
      <vt:lpstr>Symbol</vt:lpstr>
      <vt:lpstr>Times New Roman</vt:lpstr>
      <vt:lpstr>Wingdings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Ковалева Валерия Юрьевна</dc:creator>
  <dc:description/>
  <cp:lastModifiedBy>M</cp:lastModifiedBy>
  <cp:revision>1444</cp:revision>
  <cp:lastPrinted>2025-09-25T10:01:22Z</cp:lastPrinted>
  <dcterms:created xsi:type="dcterms:W3CDTF">2015-10-13T08:15:21Z</dcterms:created>
  <dcterms:modified xsi:type="dcterms:W3CDTF">2025-10-23T12:28:35Z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9</vt:i4>
  </property>
</Properties>
</file>